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6" r:id="rId18"/>
    <p:sldId id="271" r:id="rId19"/>
    <p:sldId id="272" r:id="rId20"/>
    <p:sldId id="274" r:id="rId21"/>
    <p:sldId id="279" r:id="rId22"/>
    <p:sldId id="275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562" autoAdjust="0"/>
  </p:normalViewPr>
  <p:slideViewPr>
    <p:cSldViewPr>
      <p:cViewPr varScale="1">
        <p:scale>
          <a:sx n="49" d="100"/>
          <a:sy n="49" d="100"/>
        </p:scale>
        <p:origin x="126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AF42A-47A3-45D5-BBB3-6B0659946CF4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1D16A-91AC-4762-9F39-AE32A7BB8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3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멍냥이커넥트를</a:t>
            </a:r>
            <a:r>
              <a:rPr lang="ko-KR" altLang="en-US" dirty="0" smtClean="0"/>
              <a:t> 기획한 대전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6</a:t>
            </a:r>
            <a:r>
              <a:rPr lang="ko-KR" altLang="en-US" dirty="0" smtClean="0"/>
              <a:t>팀 </a:t>
            </a:r>
            <a:r>
              <a:rPr lang="ko-KR" altLang="en-US" dirty="0" err="1" smtClean="0"/>
              <a:t>마블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발표를 시작하도록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8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유기동물 보호소 후원 및 입양 매칭 서비스인 </a:t>
            </a:r>
            <a:r>
              <a:rPr lang="ko-KR" altLang="en-US" dirty="0" err="1" smtClean="0"/>
              <a:t>멍냥이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커넥트를</a:t>
            </a:r>
            <a:r>
              <a:rPr lang="ko-KR" altLang="en-US" dirty="0" smtClean="0"/>
              <a:t> 기획하게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1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멍냥이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커넥트에서</a:t>
            </a:r>
            <a:r>
              <a:rPr lang="ko-KR" altLang="en-US" dirty="0" smtClean="0"/>
              <a:t> 보호소는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 동물 및 보호소 자체의 영상을 제공하게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제공받은 영상과 자료를 통해 개인 유저들은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원하는 보호소에 후원을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저희는 </a:t>
            </a:r>
            <a:r>
              <a:rPr lang="ko-KR" altLang="en-US" dirty="0" err="1" smtClean="0"/>
              <a:t>블록체인을</a:t>
            </a:r>
            <a:r>
              <a:rPr lang="ko-KR" altLang="en-US" dirty="0" smtClean="0"/>
              <a:t> 이용한 후원</a:t>
            </a:r>
            <a:r>
              <a:rPr lang="ko-KR" altLang="en-US" baseline="0" dirty="0" smtClean="0"/>
              <a:t> 및 후원금 사용내역을 관리하고자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되면 많은 분들이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39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블록체인이여야</a:t>
            </a:r>
            <a:r>
              <a:rPr lang="ko-KR" altLang="en-US" dirty="0" smtClean="0"/>
              <a:t> 하는가</a:t>
            </a:r>
            <a:r>
              <a:rPr lang="en-US" altLang="ko-KR" dirty="0" smtClean="0"/>
              <a:t>?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 베이스로도 충분하지 않은가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하는 의구심이 드실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저희는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68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무엇에 초점을 맞추는지 그 관점에 따라 필요한 기술이 다르다고 생각하였습니다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빠르고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효과적이며 가격이 저렴한 관점에서 보면 </a:t>
            </a:r>
            <a:r>
              <a:rPr lang="ko-KR" altLang="en-US" dirty="0" err="1" smtClean="0"/>
              <a:t>블록체인은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절대 이길 수 가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근데 너는 그 데이터 베이스에 있는 것을 믿을 수 있어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하는 관점에서 보게 되면 </a:t>
            </a:r>
            <a:r>
              <a:rPr lang="ko-KR" altLang="en-US" dirty="0" err="1" smtClean="0"/>
              <a:t>블록체인</a:t>
            </a:r>
            <a:r>
              <a:rPr lang="ko-KR" altLang="en-US" dirty="0" smtClean="0"/>
              <a:t> 만큼 </a:t>
            </a:r>
            <a:r>
              <a:rPr lang="ko-KR" altLang="en-US" dirty="0" err="1" smtClean="0"/>
              <a:t>명확한게</a:t>
            </a:r>
            <a:r>
              <a:rPr lang="ko-KR" altLang="en-US" dirty="0" smtClean="0"/>
              <a:t> 없다고 생각하였습니다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12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의문이 들지만 믿는것과 원초적으로 아예 불가능 한 것은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전혀 다른 이야기이기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저희는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13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사회적으로 </a:t>
            </a:r>
            <a:r>
              <a:rPr lang="ko-KR" altLang="en-US" dirty="0" err="1" smtClean="0"/>
              <a:t>공정해지기</a:t>
            </a:r>
            <a:r>
              <a:rPr lang="ko-KR" altLang="en-US" dirty="0" smtClean="0"/>
              <a:t> 위해서는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블록체인</a:t>
            </a:r>
            <a:r>
              <a:rPr lang="ko-KR" altLang="en-US" dirty="0" smtClean="0"/>
              <a:t> 만한 것이 없다는 판단을 내리게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돈이 쓰이고 있음에도 불구하고 관리되고 있지 않은 유기동물 보호소의 후원금 관련 내역을 </a:t>
            </a:r>
            <a:r>
              <a:rPr lang="ko-KR" altLang="en-US" dirty="0" err="1" smtClean="0"/>
              <a:t>블록체인에</a:t>
            </a:r>
            <a:r>
              <a:rPr lang="ko-KR" altLang="en-US" dirty="0" smtClean="0"/>
              <a:t> 담기로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8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유기동물 보호소들이 실제로 깨끗하게 관리 되고 있는 것은 어떻게 확인 할 수 있을까요</a:t>
            </a:r>
            <a:r>
              <a:rPr lang="en-US" altLang="ko-KR" dirty="0" smtClean="0"/>
              <a:t>?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사진을 주기적으로 받아서 확인할까요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아무래도 순간적인 찰나만 기록하다 보니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조작의 가능성이 있을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음</a:t>
            </a:r>
            <a:r>
              <a:rPr lang="en-US" altLang="ko-KR" dirty="0" smtClean="0"/>
              <a:t>.. </a:t>
            </a:r>
            <a:r>
              <a:rPr lang="ko-KR" altLang="en-US" dirty="0" smtClean="0"/>
              <a:t>그러면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주기적으로 사람이 직접 찾아가볼까요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전국에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여개의 보호소들을 직접 눈으로 확인한다는 것은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많은 비용과 인력이 필요할 것 같네요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보호소의 관리 상태를 명확히 확인하고 소통까지 할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85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스트리밍 서비스 기능을 추가하였습니다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유저들은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자신의 후원금이 사용된 상황을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수시로 편하게 확인하며 직접 눈으로 확인함으로써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신뢰도가 증가하고</a:t>
            </a:r>
            <a:r>
              <a:rPr lang="en-US" altLang="ko-KR" dirty="0" smtClean="0"/>
              <a:t>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다시 후원하는 상황이 일어날 것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시청하는 영상 속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동물들과 소통 및 유대관계를 형성하게 되며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정이 생겨버린 동물과 입양을 진행한다면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유기동물 </a:t>
            </a:r>
            <a:r>
              <a:rPr lang="ko-KR" altLang="en-US" dirty="0" err="1" smtClean="0"/>
              <a:t>입양률은</a:t>
            </a:r>
            <a:r>
              <a:rPr lang="ko-KR" altLang="en-US" dirty="0" smtClean="0"/>
              <a:t> 증가하고 </a:t>
            </a:r>
            <a:r>
              <a:rPr lang="ko-KR" altLang="en-US" dirty="0" err="1" smtClean="0"/>
              <a:t>파양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유기 비율을 감소 할 것입니다</a:t>
            </a:r>
            <a:r>
              <a:rPr lang="en-US" altLang="ko-KR" smtClean="0"/>
              <a:t>. </a:t>
            </a:r>
            <a:r>
              <a:rPr lang="ko-KR" altLang="en-US" smtClean="0"/>
              <a:t>그래서 저희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1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멍냥이커넥트에서</a:t>
            </a:r>
            <a:r>
              <a:rPr lang="ko-KR" altLang="en-US" dirty="0" smtClean="0"/>
              <a:t> 제공하는 서비스는 </a:t>
            </a:r>
            <a:r>
              <a:rPr lang="ko-KR" altLang="en-US" dirty="0" err="1" smtClean="0"/>
              <a:t>블록체인을</a:t>
            </a:r>
            <a:r>
              <a:rPr lang="ko-KR" altLang="en-US" dirty="0" smtClean="0"/>
              <a:t> 이용해 후원 내역을 투명하게 공개하고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동물과의 유대 형성 및 보호소 상태 확인을 위한 스트리밍 서비스를 제공합니다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보호소와 실시간 소통이 가능한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채팅 및 유기견과 이용자의 입양 매칭 서비스까지 제공할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18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현재까지 개발된 상황을 보여드리겠습니다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서버에 배포도 끝난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5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이와 같이 진행될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53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서비스의 기대효과로는 </a:t>
            </a:r>
            <a:r>
              <a:rPr lang="ko-KR" altLang="en-US" dirty="0" err="1" smtClean="0"/>
              <a:t>후원문화가</a:t>
            </a:r>
            <a:r>
              <a:rPr lang="ko-KR" altLang="en-US" dirty="0" smtClean="0"/>
              <a:t> 활성화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유기동물 보호소에 후원이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스트리밍 영상을 통해 유기동물 입양에 대한 대중들의 인식이 개선되고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유대관계가 쌓인 유저와 동물을 매칭 시킴으로써 </a:t>
            </a:r>
            <a:r>
              <a:rPr lang="ko-KR" altLang="en-US" dirty="0" err="1" smtClean="0"/>
              <a:t>유기견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입양률이</a:t>
            </a:r>
            <a:r>
              <a:rPr lang="ko-KR" altLang="en-US" dirty="0" smtClean="0"/>
              <a:t> 증가되고 </a:t>
            </a:r>
            <a:r>
              <a:rPr lang="ko-KR" altLang="en-US" dirty="0" err="1" smtClean="0"/>
              <a:t>파양</a:t>
            </a:r>
            <a:r>
              <a:rPr lang="ko-KR" altLang="en-US" dirty="0" smtClean="0"/>
              <a:t> 및 유기 비율이 감소할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22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빌드와 배포 자동화를 했고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스프링으로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jpa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security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적용할 예정입니다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mariaDB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사용하고 채팅을 위한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사용할 예정입니다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프론트 </a:t>
            </a:r>
            <a:r>
              <a:rPr lang="ko-KR" altLang="en-US" dirty="0"/>
              <a:t>기술로 </a:t>
            </a:r>
            <a:r>
              <a:rPr lang="ko-KR" altLang="en-US" dirty="0" err="1"/>
              <a:t>리액트와</a:t>
            </a:r>
            <a:r>
              <a:rPr lang="ko-KR" altLang="en-US" dirty="0"/>
              <a:t> </a:t>
            </a:r>
            <a:r>
              <a:rPr lang="ko-KR" altLang="en-US" dirty="0" err="1"/>
              <a:t>리덕스</a:t>
            </a:r>
            <a:r>
              <a:rPr lang="en-US" altLang="ko-KR" dirty="0"/>
              <a:t>, </a:t>
            </a:r>
            <a:r>
              <a:rPr lang="ko-KR" altLang="en-US" dirty="0"/>
              <a:t>타입스크립트를 </a:t>
            </a:r>
            <a:r>
              <a:rPr lang="ko-KR" altLang="en-US" dirty="0" smtClean="0"/>
              <a:t>사용하고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블록체인은</a:t>
            </a:r>
            <a:r>
              <a:rPr lang="ko-KR" altLang="en-US" dirty="0" smtClean="0"/>
              <a:t> </a:t>
            </a:r>
            <a:r>
              <a:rPr lang="ko-KR" altLang="en-US" dirty="0" err="1"/>
              <a:t>이더리움</a:t>
            </a:r>
            <a:r>
              <a:rPr lang="ko-KR" altLang="en-US" dirty="0"/>
              <a:t> 네트워크를 사용하려 </a:t>
            </a:r>
            <a:r>
              <a:rPr lang="ko-KR" altLang="en-US" dirty="0" err="1"/>
              <a:t>공부중에</a:t>
            </a:r>
            <a:r>
              <a:rPr lang="ko-KR" altLang="en-US" dirty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스트리밍은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Kurento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1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이것으로 발표를 마치도록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9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저희 </a:t>
            </a:r>
            <a:r>
              <a:rPr lang="ko-KR" altLang="en-US" dirty="0" err="1" smtClean="0"/>
              <a:t>마블</a:t>
            </a:r>
            <a:r>
              <a:rPr lang="ko-KR" altLang="en-US" dirty="0" smtClean="0"/>
              <a:t> 팀은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성진옥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박지영 교육생과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김다윤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박성호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차민석</a:t>
            </a:r>
            <a:r>
              <a:rPr lang="ko-KR" altLang="en-US" dirty="0" smtClean="0"/>
              <a:t> 교육생으로 이루어져있습니다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마블이라는</a:t>
            </a:r>
            <a:r>
              <a:rPr lang="ko-KR" altLang="en-US" dirty="0" smtClean="0"/>
              <a:t> 의미는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마지막이 아닌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블록체인이라는</a:t>
            </a:r>
            <a:r>
              <a:rPr lang="ko-KR" altLang="en-US" dirty="0" smtClean="0"/>
              <a:t> 의미를 담고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8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</a:t>
            </a:r>
            <a:r>
              <a:rPr lang="ko-KR" altLang="en-US" dirty="0" err="1" smtClean="0"/>
              <a:t>팬데믹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퍼피라는</a:t>
            </a:r>
            <a:r>
              <a:rPr lang="ko-KR" altLang="en-US" dirty="0" smtClean="0"/>
              <a:t> 말 들어보셨나요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저는 요즘 사회현상을 찾아보던 중 알게 되었는데요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코로나 블루를 극복하기 위한 대안으로 시선을 받고 있는 반려동물 입양 트렌드를 일컫는 말이라고 합니다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이렇게만 들으면 밝은 면만 존재할 것 같은데요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어두운면</a:t>
            </a:r>
            <a:r>
              <a:rPr lang="ko-KR" altLang="en-US" dirty="0" smtClean="0"/>
              <a:t> 또한 존재했습니다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우리나라에서는 입양에 대한 관심과 함께 반려동물 </a:t>
            </a:r>
            <a:r>
              <a:rPr lang="ko-KR" altLang="en-US" dirty="0" err="1" smtClean="0"/>
              <a:t>파양</a:t>
            </a:r>
            <a:r>
              <a:rPr lang="ko-KR" altLang="en-US" dirty="0" smtClean="0"/>
              <a:t> 및 유기동물 수가 늘고 있다고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7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유기동물 수는 </a:t>
            </a:r>
            <a:r>
              <a:rPr lang="en-US" altLang="ko-KR" dirty="0" smtClean="0"/>
              <a:t>2015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매년 증가하여 매일 약 </a:t>
            </a:r>
            <a:r>
              <a:rPr lang="en-US" altLang="ko-KR" dirty="0" smtClean="0"/>
              <a:t>400</a:t>
            </a:r>
            <a:r>
              <a:rPr lang="ko-KR" altLang="en-US" dirty="0" smtClean="0"/>
              <a:t>마리의</a:t>
            </a:r>
            <a:r>
              <a:rPr lang="ko-KR" altLang="en-US" baseline="0" dirty="0" smtClean="0"/>
              <a:t> 동물이 버려지는 것과 같다고 하는데요</a:t>
            </a:r>
            <a:endParaRPr lang="en-US" altLang="ko-KR" baseline="0" dirty="0" smtClean="0"/>
          </a:p>
          <a:p>
            <a:r>
              <a:rPr lang="ko-KR" altLang="en-US" dirty="0" err="1" smtClean="0"/>
              <a:t>유기동물이</a:t>
            </a:r>
            <a:r>
              <a:rPr lang="ko-KR" altLang="en-US" dirty="0" smtClean="0"/>
              <a:t> 늘어나는 것에 비해 유기동물 입양 비율은 감소하고 있어 많은 동물들이 자연사 또는 안락사 되고 있다고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버려진 </a:t>
            </a:r>
            <a:r>
              <a:rPr lang="ko-KR" altLang="en-US" dirty="0" err="1" smtClean="0"/>
              <a:t>유기동물은</a:t>
            </a:r>
            <a:r>
              <a:rPr lang="ko-KR" altLang="en-US" dirty="0" smtClean="0"/>
              <a:t> 어떻게 되는지 </a:t>
            </a:r>
            <a:r>
              <a:rPr lang="ko-KR" altLang="en-US" dirty="0" err="1" smtClean="0"/>
              <a:t>아시는분</a:t>
            </a:r>
            <a:r>
              <a:rPr lang="ko-KR" altLang="en-US" dirty="0" smtClean="0"/>
              <a:t>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6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구조된 </a:t>
            </a:r>
            <a:r>
              <a:rPr lang="ko-KR" altLang="en-US" dirty="0" err="1" smtClean="0"/>
              <a:t>유기동물은</a:t>
            </a:r>
            <a:r>
              <a:rPr lang="ko-KR" altLang="en-US" dirty="0" smtClean="0"/>
              <a:t> 유기동물 보호소로 옮겨지게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우리나라에는 현재 약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여개의 보호센터들이 존재하고 그중 </a:t>
            </a:r>
            <a:r>
              <a:rPr lang="en-US" altLang="ko-KR" dirty="0" smtClean="0"/>
              <a:t>86</a:t>
            </a:r>
            <a:r>
              <a:rPr lang="ko-KR" altLang="en-US" dirty="0" smtClean="0"/>
              <a:t>프로는 민간에서 운영하고 있다고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89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유기동물을 구조하고 관리하는데 드는 돈은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년에만 </a:t>
            </a:r>
            <a:r>
              <a:rPr lang="en-US" altLang="ko-KR" dirty="0" smtClean="0"/>
              <a:t>232</a:t>
            </a:r>
            <a:r>
              <a:rPr lang="ko-KR" altLang="en-US" dirty="0" smtClean="0"/>
              <a:t>억원 이였다고 하는데요 이렇게 큰 돈이 들어가는 것에 비해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많은 보호소들이 사료나 배변이 전혀 관리 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심지어 다른 동물들이 보는 앞에서 안락사를 시키는 등 동물 보호법에 위배되는 행위들이 시행되고 있다고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유기동물 보호소는 현재 많은 사람들의 관심과 후원이 필요한 상황이라는 결론을 내리게 되었습니다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그래서 저희는 이러한 상황에 도움을 주고자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D16A-91AC-4762-9F39-AE32A7BB84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8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78527"/>
            <a:chOff x="0" y="0"/>
            <a:chExt cx="18285714" cy="102785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785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67273" y="337851"/>
            <a:ext cx="22952381" cy="121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7230" y="8073496"/>
            <a:ext cx="3980952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63353" y="8664757"/>
            <a:ext cx="4923810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666131"/>
            <a:ext cx="3676190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5670" y="6160580"/>
            <a:ext cx="8866667" cy="8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8333" y="3658446"/>
            <a:ext cx="14028571" cy="34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666131"/>
            <a:ext cx="3628571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6050" y="6552183"/>
            <a:ext cx="2171429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8638" y="4039401"/>
            <a:ext cx="2890386" cy="2293233"/>
            <a:chOff x="1838638" y="4039401"/>
            <a:chExt cx="2890386" cy="22932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638" y="4039401"/>
              <a:ext cx="2890386" cy="22932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5187" y="6552186"/>
            <a:ext cx="240000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77993" y="4228074"/>
            <a:ext cx="2344466" cy="2134467"/>
            <a:chOff x="7677993" y="4228074"/>
            <a:chExt cx="2344466" cy="2134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7993" y="4228074"/>
              <a:ext cx="2344466" cy="2134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08490" y="6552186"/>
            <a:ext cx="2400000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03943" y="4039401"/>
            <a:ext cx="3044656" cy="2332279"/>
            <a:chOff x="13003943" y="4039401"/>
            <a:chExt cx="3044656" cy="2332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3943" y="4039401"/>
              <a:ext cx="3044656" cy="23322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2514" y="4975735"/>
            <a:ext cx="1523810" cy="1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0800000">
            <a:off x="10696644" y="4709068"/>
            <a:ext cx="1523810" cy="16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71883" y="6114102"/>
            <a:ext cx="1971429" cy="67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63621" y="6114106"/>
            <a:ext cx="2533333" cy="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147" y="3051270"/>
            <a:ext cx="11276190" cy="18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546" y="5592575"/>
            <a:ext cx="12657143" cy="16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0471" y="3161938"/>
            <a:ext cx="14885714" cy="22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5707" y="4765493"/>
            <a:ext cx="14495238" cy="34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2800017"/>
            <a:ext cx="1315238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8216" y="6296195"/>
            <a:ext cx="14304762" cy="1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1548" y="4114276"/>
            <a:ext cx="10695238" cy="22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2504794"/>
            <a:ext cx="14561905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1548" y="4066671"/>
            <a:ext cx="10714286" cy="22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7147" y="6372452"/>
            <a:ext cx="9904762" cy="18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62064" y="4598139"/>
            <a:ext cx="4333333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0459" y="4598136"/>
            <a:ext cx="4466667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34187" y="3869093"/>
            <a:ext cx="2830144" cy="2554205"/>
            <a:chOff x="4034187" y="3869093"/>
            <a:chExt cx="2830144" cy="2554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4187" y="3869093"/>
              <a:ext cx="2830144" cy="2554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4818" y="3854717"/>
            <a:ext cx="2830144" cy="2554205"/>
            <a:chOff x="11554818" y="3854717"/>
            <a:chExt cx="2830144" cy="25542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4818" y="3854717"/>
              <a:ext cx="2830144" cy="2554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7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81000" y="3619499"/>
            <a:ext cx="15980952" cy="32681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3535" y="5265421"/>
            <a:ext cx="7076190" cy="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2913" y="6530458"/>
            <a:ext cx="6933333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9247" y="7896136"/>
            <a:ext cx="2495238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5488049" y="7213423"/>
            <a:ext cx="1485714" cy="1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7773761" y="5833370"/>
            <a:ext cx="1485714" cy="1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1163" y="5233370"/>
            <a:ext cx="6685714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0592" y="6538876"/>
            <a:ext cx="540000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4947780" y="5841788"/>
            <a:ext cx="1485714" cy="163809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914400" y="4457700"/>
            <a:ext cx="8421266" cy="48768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744178" y="4430153"/>
            <a:ext cx="7629421" cy="48768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4737734" y="7630589"/>
            <a:ext cx="1485714" cy="1638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00513" y="802459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파양</a:t>
            </a:r>
            <a:r>
              <a:rPr lang="ko-KR" altLang="en-US" sz="3200" spc="-3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유기 비율 감소</a:t>
            </a:r>
            <a:endParaRPr lang="ko-KR" altLang="en-US" sz="3200" spc="-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79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0.02546 L 9.72222E-7 -0.255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709258"/>
            <a:ext cx="2638095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1155" y="4171431"/>
            <a:ext cx="11133333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55" y="5884126"/>
            <a:ext cx="8304762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155" y="7585907"/>
            <a:ext cx="6638095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1155" y="2552383"/>
            <a:ext cx="8914286" cy="1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8752" y="3527410"/>
            <a:ext cx="10428571" cy="34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3846" y="1323934"/>
            <a:ext cx="4047619" cy="32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8449" y="3333668"/>
            <a:ext cx="2380952" cy="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8449" y="4345497"/>
            <a:ext cx="2761905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8449" y="5357325"/>
            <a:ext cx="3552381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8449" y="7380992"/>
            <a:ext cx="2761905" cy="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08325" y="6369163"/>
            <a:ext cx="4200000" cy="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666131"/>
            <a:ext cx="2647619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1153" y="2595605"/>
            <a:ext cx="10019048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53" y="5884129"/>
            <a:ext cx="9676190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153" y="7585902"/>
            <a:ext cx="8180952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1155" y="4182355"/>
            <a:ext cx="8714286" cy="1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709258"/>
            <a:ext cx="2638095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0200" y="5857563"/>
            <a:ext cx="3476937" cy="3476937"/>
            <a:chOff x="5718921" y="5575518"/>
            <a:chExt cx="3476937" cy="34769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8921" y="5575518"/>
              <a:ext cx="3476937" cy="3476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4363" y="2905203"/>
            <a:ext cx="1251734" cy="1254412"/>
            <a:chOff x="12014893" y="1878222"/>
            <a:chExt cx="1251734" cy="1254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4893" y="1878222"/>
              <a:ext cx="1251734" cy="1254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8622" y="5359976"/>
            <a:ext cx="1703596" cy="1175481"/>
            <a:chOff x="11678622" y="4347097"/>
            <a:chExt cx="1703596" cy="11754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622" y="4347097"/>
              <a:ext cx="1703596" cy="11754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9875" y="5233097"/>
            <a:ext cx="1974422" cy="3339403"/>
            <a:chOff x="9089875" y="4468670"/>
            <a:chExt cx="1974422" cy="33394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940000">
              <a:off x="9089875" y="4468670"/>
              <a:ext cx="1974422" cy="3339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58800" y="2994694"/>
            <a:ext cx="1097002" cy="1048169"/>
            <a:chOff x="13353604" y="1981815"/>
            <a:chExt cx="1097002" cy="10481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604" y="1981815"/>
              <a:ext cx="1097002" cy="1048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3339" y="4805772"/>
            <a:ext cx="1328328" cy="1328328"/>
            <a:chOff x="2887538" y="4366996"/>
            <a:chExt cx="1328328" cy="13283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87538" y="4366996"/>
              <a:ext cx="1328328" cy="1328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20780579">
            <a:off x="3106531" y="4804502"/>
            <a:ext cx="1868442" cy="3598287"/>
            <a:chOff x="4725233" y="5074202"/>
            <a:chExt cx="1398846" cy="23659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8940000">
              <a:off x="4725233" y="5074202"/>
              <a:ext cx="1398846" cy="2365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760451">
            <a:off x="3472793" y="2379019"/>
            <a:ext cx="3670337" cy="3896627"/>
            <a:chOff x="5274453" y="2427351"/>
            <a:chExt cx="2303881" cy="3896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980000">
              <a:off x="5274453" y="2427351"/>
              <a:ext cx="2303881" cy="38966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23276" y="5388543"/>
            <a:ext cx="1130864" cy="1014547"/>
            <a:chOff x="13323276" y="4375664"/>
            <a:chExt cx="1130864" cy="10145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23276" y="4375664"/>
              <a:ext cx="1130864" cy="1014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7179" y="3238226"/>
            <a:ext cx="936621" cy="1584136"/>
            <a:chOff x="10543344" y="2225347"/>
            <a:chExt cx="936621" cy="15841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8400000">
              <a:off x="10543344" y="2225347"/>
              <a:ext cx="936621" cy="15841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39400" y="4419843"/>
            <a:ext cx="936621" cy="1584136"/>
            <a:chOff x="10543344" y="3859489"/>
            <a:chExt cx="936621" cy="1584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8400000">
              <a:off x="10543344" y="3859489"/>
              <a:ext cx="936621" cy="15841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54200" y="2956517"/>
            <a:ext cx="1123581" cy="1123581"/>
            <a:chOff x="14632130" y="1943638"/>
            <a:chExt cx="1123581" cy="11235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32130" y="1943638"/>
              <a:ext cx="1123581" cy="112358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84885E-6FA1-EC49-B69E-B558858A01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818" y="5283551"/>
            <a:ext cx="1328329" cy="1328329"/>
          </a:xfrm>
          <a:prstGeom prst="rect">
            <a:avLst/>
          </a:prstGeom>
        </p:spPr>
      </p:pic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69808BDB-1850-E040-9F72-32DC8F2612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851" y="5084144"/>
            <a:ext cx="1735756" cy="17357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0AD6EB-2531-C94A-9726-0A266BBF1E07}"/>
              </a:ext>
            </a:extLst>
          </p:cNvPr>
          <p:cNvSpPr/>
          <p:nvPr/>
        </p:nvSpPr>
        <p:spPr>
          <a:xfrm>
            <a:off x="9144000" y="419100"/>
            <a:ext cx="8686800" cy="93503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8490559" y="3924018"/>
            <a:ext cx="1323476" cy="1519055"/>
            <a:chOff x="8735378" y="3108056"/>
            <a:chExt cx="1323476" cy="1519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5378" y="3108056"/>
              <a:ext cx="1323476" cy="151905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53B30A0-F61F-9D4D-B795-82E967C3A4F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27074"/>
            <a:ext cx="1905000" cy="1365250"/>
          </a:xfrm>
          <a:prstGeom prst="rect">
            <a:avLst/>
          </a:prstGeom>
        </p:spPr>
      </p:pic>
      <p:pic>
        <p:nvPicPr>
          <p:cNvPr id="18" name="그림 1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C04FC59D-5887-7D4A-BA66-C88E6BFE5D1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86" y="517520"/>
            <a:ext cx="1279025" cy="20853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4B47BE-EC8A-AF4E-BBCD-5DD5F26C435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08" y="8253822"/>
            <a:ext cx="1390492" cy="1233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4E4729-5AEB-D440-ADDA-43FB56BBCC3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334" y="8191500"/>
            <a:ext cx="1638316" cy="1089374"/>
          </a:xfrm>
          <a:prstGeom prst="rect">
            <a:avLst/>
          </a:prstGeom>
        </p:spPr>
      </p:pic>
      <p:grpSp>
        <p:nvGrpSpPr>
          <p:cNvPr id="46" name="그룹 1009">
            <a:extLst>
              <a:ext uri="{FF2B5EF4-FFF2-40B4-BE49-F238E27FC236}">
                <a16:creationId xmlns:a16="http://schemas.microsoft.com/office/drawing/2014/main" id="{3BB78E54-A7CC-0343-B227-4959DF1C06FE}"/>
              </a:ext>
            </a:extLst>
          </p:cNvPr>
          <p:cNvGrpSpPr/>
          <p:nvPr/>
        </p:nvGrpSpPr>
        <p:grpSpPr>
          <a:xfrm>
            <a:off x="13716000" y="6047059"/>
            <a:ext cx="1390492" cy="2677841"/>
            <a:chOff x="4725233" y="5074202"/>
            <a:chExt cx="1398846" cy="2365913"/>
          </a:xfrm>
        </p:grpSpPr>
        <p:pic>
          <p:nvPicPr>
            <p:cNvPr id="47" name="Object 27">
              <a:extLst>
                <a:ext uri="{FF2B5EF4-FFF2-40B4-BE49-F238E27FC236}">
                  <a16:creationId xmlns:a16="http://schemas.microsoft.com/office/drawing/2014/main" id="{BCFDE3D8-A30E-544E-B298-8D4EEF843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8940000">
              <a:off x="4725233" y="5074202"/>
              <a:ext cx="1398846" cy="2365913"/>
            </a:xfrm>
            <a:prstGeom prst="rect">
              <a:avLst/>
            </a:prstGeom>
          </p:spPr>
        </p:pic>
      </p:grpSp>
      <p:pic>
        <p:nvPicPr>
          <p:cNvPr id="48" name="Object 27">
            <a:extLst>
              <a:ext uri="{FF2B5EF4-FFF2-40B4-BE49-F238E27FC236}">
                <a16:creationId xmlns:a16="http://schemas.microsoft.com/office/drawing/2014/main" id="{78C54D55-28BB-874E-871D-293A5170770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1315278">
            <a:off x="12623038" y="6716003"/>
            <a:ext cx="759422" cy="14625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F78226-6D54-DC46-B9F5-9FC032C87E5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317" y="630937"/>
            <a:ext cx="1858820" cy="18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9255" y="3679167"/>
            <a:ext cx="9704762" cy="3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2363" y="6336572"/>
            <a:ext cx="3980952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666131"/>
            <a:ext cx="2123810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666" y="8016664"/>
            <a:ext cx="2057143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8666" y="8382750"/>
            <a:ext cx="1971429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666" y="8935816"/>
            <a:ext cx="2180952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1306" y="8016664"/>
            <a:ext cx="2057143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81306" y="8382750"/>
            <a:ext cx="1971429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81306" y="8935816"/>
            <a:ext cx="2161905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93354" y="4855652"/>
            <a:ext cx="2650987" cy="2800837"/>
            <a:chOff x="4693354" y="4855652"/>
            <a:chExt cx="2650987" cy="2800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3354" y="4855652"/>
              <a:ext cx="2650987" cy="28008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9226" y="8016664"/>
            <a:ext cx="2057143" cy="4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9226" y="8382750"/>
            <a:ext cx="1971429" cy="4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226" y="8935816"/>
            <a:ext cx="2161905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4003" y="4855652"/>
            <a:ext cx="2745530" cy="2800837"/>
            <a:chOff x="14314003" y="4855652"/>
            <a:chExt cx="2745530" cy="2800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4003" y="4855652"/>
              <a:ext cx="2745530" cy="28008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6586" y="8016664"/>
            <a:ext cx="2066667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6586" y="8382750"/>
            <a:ext cx="1971429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6586" y="8935816"/>
            <a:ext cx="2180952" cy="4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4314" y="4855652"/>
            <a:ext cx="2679628" cy="2800837"/>
            <a:chOff x="11124314" y="4855652"/>
            <a:chExt cx="2679628" cy="28008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24314" y="4855652"/>
              <a:ext cx="2679628" cy="28008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03946" y="8016664"/>
            <a:ext cx="2066667" cy="4095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3946" y="8382750"/>
            <a:ext cx="1971429" cy="4095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3946" y="8935816"/>
            <a:ext cx="2161905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6087" y="4855652"/>
            <a:ext cx="2590801" cy="2783919"/>
            <a:chOff x="7946087" y="4855652"/>
            <a:chExt cx="2590801" cy="27839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6087" y="4855652"/>
              <a:ext cx="2590801" cy="2783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2074" y="4855652"/>
            <a:ext cx="2704704" cy="2783919"/>
            <a:chOff x="1452074" y="4855652"/>
            <a:chExt cx="2704704" cy="27839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074" y="4855652"/>
              <a:ext cx="2704704" cy="27839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60366" y="1809232"/>
            <a:ext cx="8352381" cy="18190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06305" y="2980570"/>
            <a:ext cx="10038095" cy="13619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06305" y="2933700"/>
            <a:ext cx="10038095" cy="1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1333" y="3401463"/>
            <a:ext cx="10447619" cy="4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4313" y="1345499"/>
            <a:ext cx="2886090" cy="3896909"/>
            <a:chOff x="4824313" y="1345499"/>
            <a:chExt cx="2886090" cy="38969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320000">
              <a:off x="4824313" y="1345499"/>
              <a:ext cx="2886090" cy="3896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4708" y="972676"/>
            <a:ext cx="3817182" cy="5154105"/>
            <a:chOff x="9974708" y="972676"/>
            <a:chExt cx="3817182" cy="51541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660000">
              <a:off x="9974708" y="972676"/>
              <a:ext cx="3817182" cy="5154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503" y="666131"/>
            <a:ext cx="2619048" cy="11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07977" y="5368865"/>
            <a:ext cx="6019048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4362" y="6143860"/>
            <a:ext cx="8628571" cy="5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1643" y="8083042"/>
            <a:ext cx="11914286" cy="9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3597828" y="7495566"/>
            <a:ext cx="1485714" cy="16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3.7037E-6 L 1.38889E-7 -0.152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0859" y="1897958"/>
            <a:ext cx="2168341" cy="3778942"/>
            <a:chOff x="11328879" y="-752371"/>
            <a:chExt cx="3929928" cy="6849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580000">
              <a:off x="11328879" y="-752371"/>
              <a:ext cx="3929928" cy="6849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76434" y="2078138"/>
            <a:ext cx="4223656" cy="6171429"/>
            <a:chOff x="14076434" y="2078138"/>
            <a:chExt cx="422365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6434" y="2078138"/>
              <a:ext cx="422365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867" y="4714221"/>
            <a:ext cx="2425012" cy="3288318"/>
            <a:chOff x="9492867" y="4714221"/>
            <a:chExt cx="2425012" cy="32883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2867" y="4714221"/>
              <a:ext cx="2425012" cy="3288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6395" y="4545674"/>
            <a:ext cx="2930599" cy="3625411"/>
            <a:chOff x="10976395" y="4545674"/>
            <a:chExt cx="2930599" cy="3625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6395" y="4545674"/>
              <a:ext cx="2930599" cy="3625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9386" y="3118411"/>
            <a:ext cx="3588665" cy="6171429"/>
            <a:chOff x="12279386" y="3118411"/>
            <a:chExt cx="358866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9386" y="3118411"/>
              <a:ext cx="3588665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539" y="615601"/>
            <a:ext cx="5466667" cy="38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6916" y="6654494"/>
            <a:ext cx="9209524" cy="2333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4360" y="4285655"/>
            <a:ext cx="6371429" cy="1323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4824" y="6370022"/>
            <a:ext cx="1371429" cy="8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0012" y="5856555"/>
            <a:ext cx="1600000" cy="800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38870" y="4665946"/>
            <a:ext cx="1600000" cy="8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8584" y="3754917"/>
            <a:ext cx="1600000" cy="8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43409" y="7026885"/>
            <a:ext cx="10198846" cy="4494598"/>
            <a:chOff x="9943409" y="7026885"/>
            <a:chExt cx="10198846" cy="44945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87542" y="4828161"/>
              <a:ext cx="20400000" cy="899047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3409" y="7026885"/>
              <a:ext cx="10198846" cy="449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1201" y="9029215"/>
            <a:ext cx="6323810" cy="2761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12683" y="7445279"/>
            <a:ext cx="1971429" cy="4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63 0.05725 L 0.03906 -0.0464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194" y="0"/>
            <a:ext cx="18343217" cy="10321653"/>
            <a:chOff x="-66194" y="0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194" y="0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3112" y="1074857"/>
            <a:ext cx="9409524" cy="2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6543" y="2828672"/>
            <a:ext cx="8466667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9051" y="4714065"/>
            <a:ext cx="4821128" cy="4821128"/>
            <a:chOff x="6499051" y="4714065"/>
            <a:chExt cx="4821128" cy="4821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9051" y="4714065"/>
              <a:ext cx="4821128" cy="48211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4570" y="6496531"/>
            <a:ext cx="2990476" cy="1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94129" y="5388042"/>
            <a:ext cx="3322449" cy="285206"/>
            <a:chOff x="4194129" y="5388042"/>
            <a:chExt cx="3322449" cy="285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4129" y="5388042"/>
              <a:ext cx="3322449" cy="2852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6997" y="5635044"/>
            <a:ext cx="4695238" cy="4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9535" y="4176344"/>
            <a:ext cx="2790476" cy="1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55120" y="7628324"/>
            <a:ext cx="1419048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56064" y="5388042"/>
            <a:ext cx="3322449" cy="285206"/>
            <a:chOff x="9956064" y="5388042"/>
            <a:chExt cx="3322449" cy="2852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6064" y="5388042"/>
              <a:ext cx="3322449" cy="2852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85875" y="5820221"/>
            <a:ext cx="3171429" cy="4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29946" y="4176340"/>
            <a:ext cx="2790476" cy="18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-26415"/>
            <a:ext cx="18343217" cy="10321653"/>
            <a:chOff x="-28751" y="-26415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751" y="-26415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3112" y="3427725"/>
            <a:ext cx="7590476" cy="2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6544" y="5181537"/>
            <a:ext cx="5123810" cy="8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2179" y="6038102"/>
            <a:ext cx="6590476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062" y="-35939"/>
            <a:ext cx="18343217" cy="10321653"/>
            <a:chOff x="-60062" y="-35939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62" y="-35939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1080" y="3108771"/>
            <a:ext cx="14628571" cy="28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7325" y="5815306"/>
            <a:ext cx="7180952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236" y="7378128"/>
            <a:ext cx="8028571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-35939"/>
            <a:ext cx="18343217" cy="10321653"/>
            <a:chOff x="-28751" y="-35939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751" y="-35939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9661" y="3189429"/>
            <a:ext cx="11657143" cy="12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2996" y="5622221"/>
            <a:ext cx="11752381" cy="24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747</Words>
  <Application>Microsoft Office PowerPoint</Application>
  <PresentationFormat>사용자 지정</PresentationFormat>
  <Paragraphs>53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?? ??</vt:lpstr>
      <vt:lpstr>나눔스퀘어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22</cp:revision>
  <dcterms:created xsi:type="dcterms:W3CDTF">2021-03-19T04:50:45Z</dcterms:created>
  <dcterms:modified xsi:type="dcterms:W3CDTF">2021-03-19T04:49:48Z</dcterms:modified>
</cp:coreProperties>
</file>